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1" r:id="rId2"/>
    <p:sldId id="257" r:id="rId3"/>
    <p:sldId id="312" r:id="rId4"/>
    <p:sldId id="313" r:id="rId5"/>
    <p:sldId id="261" r:id="rId6"/>
    <p:sldId id="263" r:id="rId7"/>
    <p:sldId id="267" r:id="rId8"/>
    <p:sldId id="264" r:id="rId9"/>
    <p:sldId id="328" r:id="rId10"/>
    <p:sldId id="327" r:id="rId11"/>
    <p:sldId id="324" r:id="rId12"/>
    <p:sldId id="325" r:id="rId13"/>
    <p:sldId id="326" r:id="rId14"/>
    <p:sldId id="315" r:id="rId15"/>
    <p:sldId id="271" r:id="rId16"/>
    <p:sldId id="278" r:id="rId17"/>
    <p:sldId id="318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5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se" initials="C" lastIdx="1" clrIdx="0">
    <p:extLst>
      <p:ext uri="{19B8F6BF-5375-455C-9EA6-DF929625EA0E}">
        <p15:presenceInfo xmlns:p15="http://schemas.microsoft.com/office/powerpoint/2012/main" userId="Cha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E61"/>
    <a:srgbClr val="414455"/>
    <a:srgbClr val="595959"/>
    <a:srgbClr val="0062AC"/>
    <a:srgbClr val="767171"/>
    <a:srgbClr val="7F7F7F"/>
    <a:srgbClr val="019ED5"/>
    <a:srgbClr val="0070C0"/>
    <a:srgbClr val="F2F2F2"/>
    <a:srgbClr val="DE2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5" autoAdjust="0"/>
  </p:normalViewPr>
  <p:slideViewPr>
    <p:cSldViewPr snapToGrid="0">
      <p:cViewPr varScale="1">
        <p:scale>
          <a:sx n="87" d="100"/>
          <a:sy n="87" d="100"/>
        </p:scale>
        <p:origin x="66" y="63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517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9FE1CA-117A-42BB-AF6A-FF93070A59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7F2914-7669-4015-A926-748D5290B8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FE3BD-51B5-4D92-B104-5E426B99BD3B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603C2B-3FE1-422E-9034-5D9C800F72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0CDAA1-576B-47CA-8453-EB8334BB17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FCC43-F3C7-40DB-885D-01A1F2BF1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09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7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92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9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9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9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8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/>
              <a:t>WWW.33PPT.COM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85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8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5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3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1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0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5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3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8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  <a:pPr/>
              <a:t>2021/5/22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1299220"/>
              </p:ext>
            </p:extLst>
          </p:nvPr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主要内容</a:t>
              </a:r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</p:spTree>
    <p:extLst>
      <p:ext uri="{BB962C8B-B14F-4D97-AF65-F5344CB8AC3E}">
        <p14:creationId xmlns:p14="http://schemas.microsoft.com/office/powerpoint/2010/main" val="260255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4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2" indent="0" algn="ctr">
              <a:buNone/>
              <a:defRPr sz="2100"/>
            </a:lvl2pPr>
            <a:lvl3pPr marL="914324" indent="0" algn="ctr">
              <a:buNone/>
              <a:defRPr sz="1800"/>
            </a:lvl3pPr>
            <a:lvl4pPr marL="1371486" indent="0" algn="ctr">
              <a:buNone/>
              <a:defRPr sz="1600"/>
            </a:lvl4pPr>
            <a:lvl5pPr marL="1828649" indent="0" algn="ctr">
              <a:buNone/>
              <a:defRPr sz="1600"/>
            </a:lvl5pPr>
            <a:lvl6pPr marL="2285810" indent="0" algn="ctr">
              <a:buNone/>
              <a:defRPr sz="1600"/>
            </a:lvl6pPr>
            <a:lvl7pPr marL="2742973" indent="0" algn="ctr">
              <a:buNone/>
              <a:defRPr sz="1600"/>
            </a:lvl7pPr>
            <a:lvl8pPr marL="3200134" indent="0" algn="ctr">
              <a:buNone/>
              <a:defRPr sz="1600"/>
            </a:lvl8pPr>
            <a:lvl9pPr marL="3657297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9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0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23170112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chemeClr val="accent1">
              <a:lumMod val="75000"/>
            </a:schemeClr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39969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系统简介</a:t>
            </a:r>
            <a:endParaRPr lang="en-US" altLang="zh-CN" sz="400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323829" y="133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选题背景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10771095" y="127254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10770874" y="1272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目的及意义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092C0B-3672-49A1-9614-C0C865D5AEAC}"/>
              </a:ext>
            </a:extLst>
          </p:cNvPr>
          <p:cNvSpPr txBox="1"/>
          <p:nvPr userDrawn="1"/>
        </p:nvSpPr>
        <p:spPr>
          <a:xfrm>
            <a:off x="9432046" y="1325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角色和模块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40CBAC-D1BC-4888-9C92-C30C6C70BB51}"/>
              </a:ext>
            </a:extLst>
          </p:cNvPr>
          <p:cNvCxnSpPr/>
          <p:nvPr userDrawn="1"/>
        </p:nvCxnSpPr>
        <p:spPr>
          <a:xfrm>
            <a:off x="9432046" y="120904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系统简介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文本框 21"/>
          <p:cNvSpPr txBox="1"/>
          <p:nvPr userDrawn="1"/>
        </p:nvSpPr>
        <p:spPr>
          <a:xfrm>
            <a:off x="9483056" y="1160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角色和模块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目的及意义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2601620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chemeClr val="accent1">
              <a:lumMod val="75000"/>
            </a:schemeClr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19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系统简介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8" name="文本框 21"/>
          <p:cNvSpPr txBox="1"/>
          <p:nvPr userDrawn="1"/>
        </p:nvSpPr>
        <p:spPr>
          <a:xfrm>
            <a:off x="9483056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角色和模块</a:t>
            </a:r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目的及意义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0505803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chemeClr val="accent1">
              <a:lumMod val="75000"/>
            </a:schemeClr>
          </a:solidFill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846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5992873"/>
              </p:ext>
            </p:extLst>
          </p:nvPr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3668" y="2079006"/>
            <a:ext cx="1696206" cy="788186"/>
            <a:chOff x="2257770" y="1738764"/>
            <a:chExt cx="1696206" cy="788186"/>
          </a:xfrm>
          <a:solidFill>
            <a:schemeClr val="accent1">
              <a:lumMod val="75000"/>
            </a:schemeClr>
          </a:solidFill>
        </p:grpSpPr>
        <p:grpSp>
          <p:nvGrpSpPr>
            <p:cNvPr id="27" name="组合 26"/>
            <p:cNvGrpSpPr/>
            <p:nvPr userDrawn="1"/>
          </p:nvGrpSpPr>
          <p:grpSpPr>
            <a:xfrm>
              <a:off x="2257770" y="1738764"/>
              <a:ext cx="1691680" cy="788186"/>
              <a:chOff x="0" y="1272662"/>
              <a:chExt cx="1691680" cy="788186"/>
            </a:xfrm>
            <a:grpFill/>
          </p:grpSpPr>
          <p:sp>
            <p:nvSpPr>
              <p:cNvPr id="28" name="矩形 27"/>
              <p:cNvSpPr/>
              <p:nvPr userDrawn="1"/>
            </p:nvSpPr>
            <p:spPr>
              <a:xfrm>
                <a:off x="0" y="1272662"/>
                <a:ext cx="1691680" cy="7881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总体设计</a:t>
                </a:r>
              </a:p>
            </p:txBody>
          </p:sp>
          <p:sp>
            <p:nvSpPr>
              <p:cNvPr id="29" name="等腰三角形 28"/>
              <p:cNvSpPr/>
              <p:nvPr userDrawn="1"/>
            </p:nvSpPr>
            <p:spPr>
              <a:xfrm rot="16200000">
                <a:off x="1547664" y="1594748"/>
                <a:ext cx="144016" cy="1440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等腰三角形 19"/>
            <p:cNvSpPr/>
            <p:nvPr userDrawn="1"/>
          </p:nvSpPr>
          <p:spPr>
            <a:xfrm rot="16200000">
              <a:off x="3809960" y="2082116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08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3146500"/>
              </p:ext>
            </p:extLst>
          </p:nvPr>
        </p:nvGraphicFramePr>
        <p:xfrm>
          <a:off x="0" y="1268760"/>
          <a:ext cx="1691680" cy="3985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6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28265868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20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2011855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1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31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19124891"/>
              </p:ext>
            </p:extLst>
          </p:nvPr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  <a:solidFill>
            <a:schemeClr val="accent1">
              <a:lumMod val="7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04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AAB38-F5A3-43C5-844B-413AEF3C02AD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0DA7-01C9-499F-A740-DA0EEA53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0" r:id="rId5"/>
    <p:sldLayoutId id="2147483658" r:id="rId6"/>
    <p:sldLayoutId id="2147483662" r:id="rId7"/>
    <p:sldLayoutId id="2147483672" r:id="rId8"/>
    <p:sldLayoutId id="2147483659" r:id="rId9"/>
    <p:sldLayoutId id="2147483669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emf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0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514" y="515366"/>
            <a:ext cx="1032848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“驰骋”体育赛事管理系统的设计与实现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5013" y="1284807"/>
            <a:ext cx="78840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Design and Realization of "Gallop" Sports Event Management System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211" y="4835443"/>
            <a:ext cx="2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答辩人：张驰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01211" y="5364440"/>
            <a:ext cx="2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指导老师：杨光煜</a:t>
            </a:r>
          </a:p>
        </p:txBody>
      </p:sp>
      <p:sp>
        <p:nvSpPr>
          <p:cNvPr id="7" name="矩形 6"/>
          <p:cNvSpPr/>
          <p:nvPr/>
        </p:nvSpPr>
        <p:spPr>
          <a:xfrm>
            <a:off x="3466035" y="5938546"/>
            <a:ext cx="5375827" cy="760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B42E2E-DD99-4A79-851B-1E6ABC93A5DE}"/>
              </a:ext>
            </a:extLst>
          </p:cNvPr>
          <p:cNvSpPr txBox="1"/>
          <p:nvPr/>
        </p:nvSpPr>
        <p:spPr>
          <a:xfrm>
            <a:off x="4237959" y="5845513"/>
            <a:ext cx="3716082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天津财经大学 管理科学与工程学院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管理信息系统系 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01ED2CB-FA63-4848-8870-05EEA2E100D6}"/>
              </a:ext>
            </a:extLst>
          </p:cNvPr>
          <p:cNvSpPr txBox="1"/>
          <p:nvPr/>
        </p:nvSpPr>
        <p:spPr>
          <a:xfrm>
            <a:off x="4901211" y="4375796"/>
            <a:ext cx="2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学号：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2017110388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 descr="财大logo AI副本1">
            <a:extLst>
              <a:ext uri="{FF2B5EF4-FFF2-40B4-BE49-F238E27FC236}">
                <a16:creationId xmlns:a16="http://schemas.microsoft.com/office/drawing/2014/main" id="{9000ECDF-1969-4D3C-9B59-9EFAEEFFA1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02653" y="1722279"/>
            <a:ext cx="2085462" cy="1997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E320558F-A512-432F-880A-0B19F4E7CAE3}"/>
              </a:ext>
            </a:extLst>
          </p:cNvPr>
          <p:cNvSpPr txBox="1"/>
          <p:nvPr/>
        </p:nvSpPr>
        <p:spPr>
          <a:xfrm>
            <a:off x="4901211" y="3902398"/>
            <a:ext cx="2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班级：信息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1702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6DDB6E-D9B3-469F-9A95-CBCD25249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9" y="77892"/>
            <a:ext cx="1520865" cy="16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2046168C-A3A9-47A1-9AF4-DFBF8984F864}"/>
              </a:ext>
            </a:extLst>
          </p:cNvPr>
          <p:cNvSpPr txBox="1"/>
          <p:nvPr/>
        </p:nvSpPr>
        <p:spPr>
          <a:xfrm>
            <a:off x="1806897" y="867578"/>
            <a:ext cx="360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组委会成员功能模块展示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82DFFD2-E73E-4248-AA57-746ECA5C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73" y="1329243"/>
            <a:ext cx="9013607" cy="50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2046168C-A3A9-47A1-9AF4-DFBF8984F864}"/>
              </a:ext>
            </a:extLst>
          </p:cNvPr>
          <p:cNvSpPr txBox="1"/>
          <p:nvPr/>
        </p:nvSpPr>
        <p:spPr>
          <a:xfrm>
            <a:off x="1806897" y="867578"/>
            <a:ext cx="360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组委会成员功能模块展示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C1BD4-670E-4519-B9FF-A74BC9F7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5" y="1329242"/>
            <a:ext cx="9299172" cy="50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2046168C-A3A9-47A1-9AF4-DFBF8984F864}"/>
              </a:ext>
            </a:extLst>
          </p:cNvPr>
          <p:cNvSpPr txBox="1"/>
          <p:nvPr/>
        </p:nvSpPr>
        <p:spPr>
          <a:xfrm>
            <a:off x="1806897" y="867578"/>
            <a:ext cx="360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组委会成员功能模块展示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A07F0-6ADA-4D1E-B7F0-4DB1C141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33" y="1329243"/>
            <a:ext cx="9248395" cy="52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2046168C-A3A9-47A1-9AF4-DFBF8984F864}"/>
              </a:ext>
            </a:extLst>
          </p:cNvPr>
          <p:cNvSpPr txBox="1"/>
          <p:nvPr/>
        </p:nvSpPr>
        <p:spPr>
          <a:xfrm>
            <a:off x="1806897" y="867578"/>
            <a:ext cx="360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组委会成员功能模块展示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5A2A32-AB41-4D39-A0C4-84061AB0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5" y="1329243"/>
            <a:ext cx="9007632" cy="51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352B2210-5619-4EE9-87BC-015D37369A84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裁判员功能模块展示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9C1830-3D5C-44C8-A223-16D138E4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34" y="1329243"/>
            <a:ext cx="9122098" cy="243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980AE0-A6D4-4E27-A796-5E079AFC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834" y="3786272"/>
            <a:ext cx="9122098" cy="25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>
            <a:extLst>
              <a:ext uri="{FF2B5EF4-FFF2-40B4-BE49-F238E27FC236}">
                <a16:creationId xmlns:a16="http://schemas.microsoft.com/office/drawing/2014/main" id="{DA32534D-0313-45C4-84FF-7A77A2E11D62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前台会员模块展示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EC1D42-4A6F-4E2C-ACC7-6733B2FE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57" y="1329243"/>
            <a:ext cx="9072821" cy="50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3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9E99C7B-7A83-44BE-9100-7C0EA2742757}"/>
              </a:ext>
            </a:extLst>
          </p:cNvPr>
          <p:cNvSpPr/>
          <p:nvPr/>
        </p:nvSpPr>
        <p:spPr>
          <a:xfrm>
            <a:off x="2806170" y="2009398"/>
            <a:ext cx="2329802" cy="3580223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7" name="AutoShape 12">
            <a:extLst>
              <a:ext uri="{FF2B5EF4-FFF2-40B4-BE49-F238E27FC236}">
                <a16:creationId xmlns:a16="http://schemas.microsoft.com/office/drawing/2014/main" id="{2C33D340-EA5F-4318-AA32-AF4358FD6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170" y="1683750"/>
            <a:ext cx="2329802" cy="651295"/>
          </a:xfrm>
          <a:prstGeom prst="homePlate">
            <a:avLst>
              <a:gd name="adj" fmla="val 6387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75520" tIns="37760" rIns="75520" bIns="37760" anchor="ctr"/>
          <a:lstStyle/>
          <a:p>
            <a:pPr algn="ctr"/>
            <a:endParaRPr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274860AE-20EA-4A2C-9C96-EE2B19931F5F}"/>
              </a:ext>
            </a:extLst>
          </p:cNvPr>
          <p:cNvSpPr txBox="1"/>
          <p:nvPr/>
        </p:nvSpPr>
        <p:spPr>
          <a:xfrm>
            <a:off x="2925260" y="2562434"/>
            <a:ext cx="2239157" cy="1121480"/>
          </a:xfrm>
          <a:prstGeom prst="rect">
            <a:avLst/>
          </a:prstGeom>
          <a:noFill/>
        </p:spPr>
        <p:txBody>
          <a:bodyPr wrap="square" lIns="75520" tIns="37760" rIns="75520" bIns="3776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没有针对不同的赛事类型做出详细的功能服务。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ABCF75-8447-4228-A2D6-1D18D0DFBD14}"/>
              </a:ext>
            </a:extLst>
          </p:cNvPr>
          <p:cNvSpPr/>
          <p:nvPr/>
        </p:nvSpPr>
        <p:spPr>
          <a:xfrm>
            <a:off x="5255063" y="2009398"/>
            <a:ext cx="2329802" cy="3580223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F6E15A-ABFA-457E-AFE0-94F789804476}"/>
              </a:ext>
            </a:extLst>
          </p:cNvPr>
          <p:cNvSpPr txBox="1"/>
          <p:nvPr/>
        </p:nvSpPr>
        <p:spPr>
          <a:xfrm>
            <a:off x="5374153" y="2562434"/>
            <a:ext cx="2239157" cy="1481579"/>
          </a:xfrm>
          <a:prstGeom prst="rect">
            <a:avLst/>
          </a:prstGeom>
          <a:noFill/>
        </p:spPr>
        <p:txBody>
          <a:bodyPr wrap="square" lIns="75520" tIns="37760" rIns="75520" bIns="3776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在赛事成绩管理上，无法针对多场次、多回合的比赛进行成绩的录入。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80FE6D-5524-4715-B475-EDDC74787293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问题与不足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8B3D12-0ABF-4899-8FB2-09699B284298}"/>
              </a:ext>
            </a:extLst>
          </p:cNvPr>
          <p:cNvSpPr/>
          <p:nvPr/>
        </p:nvSpPr>
        <p:spPr>
          <a:xfrm>
            <a:off x="7732400" y="2009398"/>
            <a:ext cx="2329802" cy="3580223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D05AB6DC-849D-4FA9-BC34-709C148B7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400" y="1683750"/>
            <a:ext cx="2329802" cy="651295"/>
          </a:xfrm>
          <a:prstGeom prst="homePlate">
            <a:avLst>
              <a:gd name="adj" fmla="val 6387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75520" tIns="37760" rIns="75520" bIns="37760" anchor="ctr"/>
          <a:lstStyle/>
          <a:p>
            <a:pPr algn="ctr"/>
            <a:endParaRPr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501B00E5-6418-4840-97BE-A731ABA6105E}"/>
              </a:ext>
            </a:extLst>
          </p:cNvPr>
          <p:cNvSpPr txBox="1"/>
          <p:nvPr/>
        </p:nvSpPr>
        <p:spPr>
          <a:xfrm>
            <a:off x="7851490" y="2562434"/>
            <a:ext cx="2239157" cy="1478564"/>
          </a:xfrm>
          <a:prstGeom prst="rect">
            <a:avLst/>
          </a:prstGeom>
          <a:noFill/>
        </p:spPr>
        <p:txBody>
          <a:bodyPr wrap="square" lIns="75520" tIns="37760" rIns="75520" bIns="3776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在裁判员等角色的功能设计上，也没有针对每一场体育赛事进行更细致的安排。</a:t>
            </a:r>
            <a:endParaRPr lang="en-US" altLang="zh-CN" sz="13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形 4" descr="篮球">
            <a:extLst>
              <a:ext uri="{FF2B5EF4-FFF2-40B4-BE49-F238E27FC236}">
                <a16:creationId xmlns:a16="http://schemas.microsoft.com/office/drawing/2014/main" id="{029A38B0-9319-46DA-9E5B-D8EA42DF2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0952" y="1634360"/>
            <a:ext cx="732695" cy="732695"/>
          </a:xfrm>
          <a:prstGeom prst="rect">
            <a:avLst/>
          </a:prstGeom>
        </p:spPr>
      </p:pic>
      <p:sp>
        <p:nvSpPr>
          <p:cNvPr id="24" name="AutoShape 12">
            <a:extLst>
              <a:ext uri="{FF2B5EF4-FFF2-40B4-BE49-F238E27FC236}">
                <a16:creationId xmlns:a16="http://schemas.microsoft.com/office/drawing/2014/main" id="{C958F5CA-8E92-4B78-8DE8-D25F68804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063" y="1683750"/>
            <a:ext cx="2329802" cy="651295"/>
          </a:xfrm>
          <a:prstGeom prst="homePlate">
            <a:avLst>
              <a:gd name="adj" fmla="val 6387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75520" tIns="37760" rIns="75520" bIns="37760" anchor="ctr"/>
          <a:lstStyle/>
          <a:p>
            <a:pPr algn="ctr"/>
            <a:endParaRPr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图形 24" descr="篮球">
            <a:extLst>
              <a:ext uri="{FF2B5EF4-FFF2-40B4-BE49-F238E27FC236}">
                <a16:creationId xmlns:a16="http://schemas.microsoft.com/office/drawing/2014/main" id="{36610DBB-5EF4-49DF-A0D1-AA7D324D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615" y="1631052"/>
            <a:ext cx="732695" cy="732695"/>
          </a:xfrm>
          <a:prstGeom prst="rect">
            <a:avLst/>
          </a:prstGeom>
        </p:spPr>
      </p:pic>
      <p:pic>
        <p:nvPicPr>
          <p:cNvPr id="33" name="图形 32" descr="篮球">
            <a:extLst>
              <a:ext uri="{FF2B5EF4-FFF2-40B4-BE49-F238E27FC236}">
                <a16:creationId xmlns:a16="http://schemas.microsoft.com/office/drawing/2014/main" id="{A766DD3B-60A2-4619-8C2E-58C1EF009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6278" y="1631053"/>
            <a:ext cx="732695" cy="7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2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8" grpId="1"/>
      <p:bldP spid="29" grpId="0" animBg="1"/>
      <p:bldP spid="31" grpId="0"/>
      <p:bldP spid="31" grpId="1"/>
      <p:bldP spid="9" grpId="0" animBg="1"/>
      <p:bldP spid="10" grpId="0" animBg="1"/>
      <p:bldP spid="11" grpId="0"/>
      <p:bldP spid="11" grpId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19740" y="1067408"/>
            <a:ext cx="3552519" cy="143634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2" name="矩形 11"/>
          <p:cNvSpPr/>
          <p:nvPr/>
        </p:nvSpPr>
        <p:spPr>
          <a:xfrm>
            <a:off x="2877230" y="2538769"/>
            <a:ext cx="6437542" cy="177270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大学生活即将结束，在此，我要感谢所有教导我的老师和一齐成长的同学，他们在我的大学生涯给予了很大的帮助。毕业设计能够顺利完成，要特别感谢我的导师杨光煜老师，感谢各位老师的关心和帮助！</a:t>
            </a:r>
          </a:p>
        </p:txBody>
      </p:sp>
      <p:sp>
        <p:nvSpPr>
          <p:cNvPr id="13" name="矩形 12"/>
          <p:cNvSpPr/>
          <p:nvPr/>
        </p:nvSpPr>
        <p:spPr>
          <a:xfrm>
            <a:off x="4718558" y="4664426"/>
            <a:ext cx="3048396" cy="49961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sp>
        <p:nvSpPr>
          <p:cNvPr id="5" name="矩形 4"/>
          <p:cNvSpPr/>
          <p:nvPr/>
        </p:nvSpPr>
        <p:spPr>
          <a:xfrm>
            <a:off x="1" y="1"/>
            <a:ext cx="12192000" cy="11247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" y="5733256"/>
            <a:ext cx="12192000" cy="11247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7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31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77457" y="17150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系统简介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7457" y="24691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总体设计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7457" y="32232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能实现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7457" y="3977286"/>
            <a:ext cx="82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结语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5789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539825" y="2226399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603942" y="2233861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39825" y="3890157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3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641423" y="3903653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9159" y="2580186"/>
            <a:ext cx="3000028" cy="895601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系统管理者，可以维护赛事类型、设置网站版权信息和首页广告，定期备份数据库。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4371" y="2298337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baseline="-3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34401" y="2582412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体育赛事参与者，可以查看赛事详情、报名参加比赛、查询个人成绩。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45691" y="2298337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baseline="-3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会员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99159" y="4237686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赛事组织者，可以发布各类体育赛事信息。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38037" y="3959867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baseline="-3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组委会成员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34401" y="4239912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赛事评判者，负责录入比赛成绩、发布成绩公示信息。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45691" y="3955836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baseline="-3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裁判员</a:t>
            </a:r>
          </a:p>
        </p:txBody>
      </p:sp>
      <p:pic>
        <p:nvPicPr>
          <p:cNvPr id="3" name="图形 2" descr="管理员">
            <a:extLst>
              <a:ext uri="{FF2B5EF4-FFF2-40B4-BE49-F238E27FC236}">
                <a16:creationId xmlns:a16="http://schemas.microsoft.com/office/drawing/2014/main" id="{E8CCCF1D-0C9F-4252-9F07-BE5FC636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0921" y="2612042"/>
            <a:ext cx="914400" cy="914400"/>
          </a:xfrm>
          <a:prstGeom prst="rect">
            <a:avLst/>
          </a:prstGeom>
        </p:spPr>
      </p:pic>
      <p:pic>
        <p:nvPicPr>
          <p:cNvPr id="5" name="图形 4" descr="正义天平">
            <a:extLst>
              <a:ext uri="{FF2B5EF4-FFF2-40B4-BE49-F238E27FC236}">
                <a16:creationId xmlns:a16="http://schemas.microsoft.com/office/drawing/2014/main" id="{36C9CCDB-2E9A-409C-921F-3E9791E12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668" y="4202057"/>
            <a:ext cx="790242" cy="790242"/>
          </a:xfrm>
          <a:prstGeom prst="rect">
            <a:avLst/>
          </a:prstGeom>
        </p:spPr>
      </p:pic>
      <p:pic>
        <p:nvPicPr>
          <p:cNvPr id="7" name="图形 6" descr="流程图">
            <a:extLst>
              <a:ext uri="{FF2B5EF4-FFF2-40B4-BE49-F238E27FC236}">
                <a16:creationId xmlns:a16="http://schemas.microsoft.com/office/drawing/2014/main" id="{9C152E0D-3808-4584-8E2C-6CA020BD6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0921" y="4232968"/>
            <a:ext cx="914400" cy="914400"/>
          </a:xfrm>
          <a:prstGeom prst="rect">
            <a:avLst/>
          </a:prstGeom>
        </p:spPr>
      </p:pic>
      <p:pic>
        <p:nvPicPr>
          <p:cNvPr id="9" name="图形 8" descr="用户">
            <a:extLst>
              <a:ext uri="{FF2B5EF4-FFF2-40B4-BE49-F238E27FC236}">
                <a16:creationId xmlns:a16="http://schemas.microsoft.com/office/drawing/2014/main" id="{34FC1E53-6C89-42F8-868B-E4BB98EA7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351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18">
            <a:extLst>
              <a:ext uri="{FF2B5EF4-FFF2-40B4-BE49-F238E27FC236}">
                <a16:creationId xmlns:a16="http://schemas.microsoft.com/office/drawing/2014/main" id="{1BF6142E-D185-4F0D-8407-9E4C0A3EB7F9}"/>
              </a:ext>
            </a:extLst>
          </p:cNvPr>
          <p:cNvSpPr/>
          <p:nvPr/>
        </p:nvSpPr>
        <p:spPr>
          <a:xfrm>
            <a:off x="4220670" y="1666830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19">
            <a:extLst>
              <a:ext uri="{FF2B5EF4-FFF2-40B4-BE49-F238E27FC236}">
                <a16:creationId xmlns:a16="http://schemas.microsoft.com/office/drawing/2014/main" id="{2B948EEA-FDE6-4535-8863-BFAB430691F7}"/>
              </a:ext>
            </a:extLst>
          </p:cNvPr>
          <p:cNvSpPr/>
          <p:nvPr/>
        </p:nvSpPr>
        <p:spPr>
          <a:xfrm>
            <a:off x="4220667" y="2656753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圆角矩形 20">
            <a:extLst>
              <a:ext uri="{FF2B5EF4-FFF2-40B4-BE49-F238E27FC236}">
                <a16:creationId xmlns:a16="http://schemas.microsoft.com/office/drawing/2014/main" id="{F7C4F9FA-14D7-444A-9320-F85883C629FE}"/>
              </a:ext>
            </a:extLst>
          </p:cNvPr>
          <p:cNvSpPr/>
          <p:nvPr/>
        </p:nvSpPr>
        <p:spPr>
          <a:xfrm>
            <a:off x="4220668" y="3646676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3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圆角矩形 21">
            <a:extLst>
              <a:ext uri="{FF2B5EF4-FFF2-40B4-BE49-F238E27FC236}">
                <a16:creationId xmlns:a16="http://schemas.microsoft.com/office/drawing/2014/main" id="{CE55AE1F-95C2-41C0-B278-060B6F83E3D9}"/>
              </a:ext>
            </a:extLst>
          </p:cNvPr>
          <p:cNvSpPr/>
          <p:nvPr/>
        </p:nvSpPr>
        <p:spPr>
          <a:xfrm>
            <a:off x="4220667" y="4636599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54635C0A-DCE1-4801-982C-3940DC21C251}"/>
              </a:ext>
            </a:extLst>
          </p:cNvPr>
          <p:cNvSpPr txBox="1"/>
          <p:nvPr/>
        </p:nvSpPr>
        <p:spPr>
          <a:xfrm>
            <a:off x="6309744" y="2477701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发布和管理各类体育赛事的文章信息。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11995DE-4851-4963-BEE4-ABFC0B68B741}"/>
              </a:ext>
            </a:extLst>
          </p:cNvPr>
          <p:cNvSpPr txBox="1"/>
          <p:nvPr/>
        </p:nvSpPr>
        <p:spPr>
          <a:xfrm>
            <a:off x="4716616" y="2662353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u="sng" baseline="-3000" dirty="0">
                <a:latin typeface="微软雅黑" pitchFamily="34" charset="-122"/>
                <a:ea typeface="微软雅黑" pitchFamily="34" charset="-122"/>
              </a:rPr>
              <a:t>文章管理模块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E7445104-B5BB-4FF4-B150-BFE28A7F018C}"/>
              </a:ext>
            </a:extLst>
          </p:cNvPr>
          <p:cNvSpPr txBox="1"/>
          <p:nvPr/>
        </p:nvSpPr>
        <p:spPr>
          <a:xfrm>
            <a:off x="6309744" y="1551889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管理系统的基本信息，备份数据库信息。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83419247-1C24-446F-8295-8B031A9BE86A}"/>
              </a:ext>
            </a:extLst>
          </p:cNvPr>
          <p:cNvSpPr txBox="1"/>
          <p:nvPr/>
        </p:nvSpPr>
        <p:spPr>
          <a:xfrm>
            <a:off x="4716616" y="1666830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u="sng" baseline="-3000" dirty="0">
                <a:latin typeface="微软雅黑" pitchFamily="34" charset="-122"/>
                <a:ea typeface="微软雅黑" pitchFamily="34" charset="-122"/>
              </a:rPr>
              <a:t>系统设置模块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E40B0F69-9F2C-4AC3-AFB4-89559AC17494}"/>
              </a:ext>
            </a:extLst>
          </p:cNvPr>
          <p:cNvSpPr txBox="1"/>
          <p:nvPr/>
        </p:nvSpPr>
        <p:spPr>
          <a:xfrm>
            <a:off x="6309744" y="4521658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对不同角色的人员信息进行查询和管理。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B6B6B9C5-7F77-4AD7-80AC-BBEB862C9F2A}"/>
              </a:ext>
            </a:extLst>
          </p:cNvPr>
          <p:cNvSpPr txBox="1"/>
          <p:nvPr/>
        </p:nvSpPr>
        <p:spPr>
          <a:xfrm>
            <a:off x="4716616" y="4630999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u="sng" baseline="-3000" dirty="0">
                <a:latin typeface="微软雅黑" pitchFamily="34" charset="-122"/>
                <a:ea typeface="微软雅黑" pitchFamily="34" charset="-122"/>
              </a:rPr>
              <a:t>人员管理模块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4971B27F-1DD2-4DF1-A02F-CB47C71BDAE7}"/>
              </a:ext>
            </a:extLst>
          </p:cNvPr>
          <p:cNvSpPr txBox="1"/>
          <p:nvPr/>
        </p:nvSpPr>
        <p:spPr>
          <a:xfrm>
            <a:off x="6309744" y="3588165"/>
            <a:ext cx="3000028" cy="615524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对体育赛事进行管理，对赛事的报名人员信息进行查询。</a:t>
            </a:r>
          </a:p>
        </p:txBody>
      </p:sp>
      <p:sp>
        <p:nvSpPr>
          <p:cNvPr id="34" name="TextBox 42">
            <a:extLst>
              <a:ext uri="{FF2B5EF4-FFF2-40B4-BE49-F238E27FC236}">
                <a16:creationId xmlns:a16="http://schemas.microsoft.com/office/drawing/2014/main" id="{D559DA8D-A6F3-433B-AAB2-E8BDADDA27AD}"/>
              </a:ext>
            </a:extLst>
          </p:cNvPr>
          <p:cNvSpPr txBox="1"/>
          <p:nvPr/>
        </p:nvSpPr>
        <p:spPr>
          <a:xfrm>
            <a:off x="4716616" y="3646676"/>
            <a:ext cx="1832020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u="sng" baseline="-3000" dirty="0">
                <a:latin typeface="微软雅黑" pitchFamily="34" charset="-122"/>
                <a:ea typeface="微软雅黑" pitchFamily="34" charset="-122"/>
              </a:rPr>
              <a:t>报名管理模块</a:t>
            </a:r>
          </a:p>
        </p:txBody>
      </p:sp>
      <p:sp>
        <p:nvSpPr>
          <p:cNvPr id="36" name="圆角矩形 18">
            <a:extLst>
              <a:ext uri="{FF2B5EF4-FFF2-40B4-BE49-F238E27FC236}">
                <a16:creationId xmlns:a16="http://schemas.microsoft.com/office/drawing/2014/main" id="{31579FAB-D1CC-4C6D-9144-7DCEF9B73A0E}"/>
              </a:ext>
            </a:extLst>
          </p:cNvPr>
          <p:cNvSpPr/>
          <p:nvPr/>
        </p:nvSpPr>
        <p:spPr>
          <a:xfrm>
            <a:off x="4220666" y="5624283"/>
            <a:ext cx="387937" cy="3856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52DED7A0-503D-4D5F-A460-5F935A57C68C}"/>
              </a:ext>
            </a:extLst>
          </p:cNvPr>
          <p:cNvSpPr txBox="1"/>
          <p:nvPr/>
        </p:nvSpPr>
        <p:spPr>
          <a:xfrm>
            <a:off x="4716616" y="5624283"/>
            <a:ext cx="1593128" cy="246221"/>
          </a:xfrm>
          <a:prstGeom prst="rect">
            <a:avLst/>
          </a:prstGeom>
          <a:noFill/>
        </p:spPr>
        <p:txBody>
          <a:bodyPr wrap="square" lIns="81887" tIns="0" rIns="81887" bIns="0" rtlCol="0" anchor="t">
            <a:spAutoFit/>
          </a:bodyPr>
          <a:lstStyle/>
          <a:p>
            <a:r>
              <a:rPr lang="zh-CN" altLang="en-US" sz="2400" b="1" u="sng" baseline="-3000" dirty="0">
                <a:latin typeface="微软雅黑" pitchFamily="34" charset="-122"/>
                <a:ea typeface="微软雅黑" pitchFamily="34" charset="-122"/>
              </a:rPr>
              <a:t>成绩管理模块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BE4640CE-3351-4994-AE40-DEC3190E7935}"/>
              </a:ext>
            </a:extLst>
          </p:cNvPr>
          <p:cNvSpPr txBox="1"/>
          <p:nvPr/>
        </p:nvSpPr>
        <p:spPr>
          <a:xfrm>
            <a:off x="6309744" y="5579669"/>
            <a:ext cx="3000028" cy="335447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管理体育赛事的成绩信息。</a:t>
            </a:r>
          </a:p>
        </p:txBody>
      </p:sp>
    </p:spTree>
    <p:extLst>
      <p:ext uri="{BB962C8B-B14F-4D97-AF65-F5344CB8AC3E}">
        <p14:creationId xmlns:p14="http://schemas.microsoft.com/office/powerpoint/2010/main" val="364554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5035225" y="1327761"/>
            <a:ext cx="1302980" cy="13021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目的</a:t>
            </a: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   </a:t>
            </a: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 flipH="1">
            <a:off x="1872284" y="1980480"/>
            <a:ext cx="3162941" cy="0"/>
          </a:xfrm>
          <a:prstGeom prst="line">
            <a:avLst/>
          </a:prstGeom>
          <a:noFill/>
          <a:ln w="5" cap="flat">
            <a:solidFill>
              <a:schemeClr val="tx1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24"/>
          <p:cNvSpPr>
            <a:spLocks noEditPoints="1"/>
          </p:cNvSpPr>
          <p:nvPr/>
        </p:nvSpPr>
        <p:spPr bwMode="auto">
          <a:xfrm>
            <a:off x="4079485" y="1802467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5"/>
          <p:cNvSpPr>
            <a:spLocks noEditPoints="1"/>
          </p:cNvSpPr>
          <p:nvPr/>
        </p:nvSpPr>
        <p:spPr bwMode="auto">
          <a:xfrm>
            <a:off x="3219650" y="1802467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2363123" y="1802467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>
            <a:off x="4188617" y="2082673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28"/>
          <p:cNvSpPr>
            <a:spLocks/>
          </p:cNvSpPr>
          <p:nvPr/>
        </p:nvSpPr>
        <p:spPr bwMode="auto">
          <a:xfrm>
            <a:off x="3305634" y="2082674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9"/>
          <p:cNvSpPr>
            <a:spLocks/>
          </p:cNvSpPr>
          <p:nvPr/>
        </p:nvSpPr>
        <p:spPr bwMode="auto">
          <a:xfrm>
            <a:off x="2449107" y="2082673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71229" y="2878479"/>
            <a:ext cx="558021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5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92871" y="3812389"/>
            <a:ext cx="514739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5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1229" y="4746299"/>
            <a:ext cx="538785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5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9249" y="3912415"/>
            <a:ext cx="5423918" cy="568672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系统的开发使其形成一定规模，具备一定的影响力和号召力，让体育赛事的举办像常态化、规模化发展。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7610" y="2877586"/>
            <a:ext cx="5445557" cy="685242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系统的设计有效解决信息不对等的问题，会员能从系统前台页面中获取所有资讯，保证赛事的参与度和会员参赛热情。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07609" y="4627997"/>
            <a:ext cx="5445557" cy="1005330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系统的应用有助于赛事管理进入信息化智能化模式，提高组织者的工作效率，推动体育赛事信息化管理水平的进步和体育事业的发展。</a:t>
            </a:r>
          </a:p>
        </p:txBody>
      </p:sp>
    </p:spTree>
    <p:extLst>
      <p:ext uri="{BB962C8B-B14F-4D97-AF65-F5344CB8AC3E}">
        <p14:creationId xmlns:p14="http://schemas.microsoft.com/office/powerpoint/2010/main" val="18062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6BA5DB0-5969-45A3-8990-66F8FB7AB039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系统总体功能模块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5CB1A9-2580-4C56-83E6-95ED4FB3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401" y="13292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ECC9C32-7AF2-4E74-B6C8-DB7CEFDDE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943450"/>
              </p:ext>
            </p:extLst>
          </p:nvPr>
        </p:nvGraphicFramePr>
        <p:xfrm>
          <a:off x="1806897" y="1329247"/>
          <a:ext cx="10073944" cy="1918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602104" imgH="1826664" progId="Visio.Drawing.11">
                  <p:embed/>
                </p:oleObj>
              </mc:Choice>
              <mc:Fallback>
                <p:oleObj r:id="rId3" imgW="9602104" imgH="1826664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ECC9C32-7AF2-4E74-B6C8-DB7CEFDDEC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897" y="1329247"/>
                        <a:ext cx="10073944" cy="1918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E356A638-5858-4503-A207-4914C3A48168}"/>
              </a:ext>
            </a:extLst>
          </p:cNvPr>
          <p:cNvSpPr>
            <a:spLocks noChangeArrowheads="1"/>
          </p:cNvSpPr>
          <p:nvPr/>
        </p:nvSpPr>
        <p:spPr bwMode="auto">
          <a:xfrm rot="7292251" flipH="1" flipV="1">
            <a:off x="5347751" y="4378276"/>
            <a:ext cx="331534" cy="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FC0AA84-BC4A-4285-9180-0023742B1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800587"/>
            <a:ext cx="3024501" cy="7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2722FCE-23CA-4EEB-ACA6-C06757BA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988" y="2694839"/>
            <a:ext cx="11772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E6CF821-AB1D-418D-93FC-98AF8C0A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57" y="3247300"/>
            <a:ext cx="1325058" cy="131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2077F5-77A1-4720-86A5-E4AEDDCD8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97" y="3242793"/>
            <a:ext cx="2425623" cy="15259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551EB9-DDDB-4379-8847-503A2EFD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63" y="3227852"/>
            <a:ext cx="1351015" cy="15408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9AD5549-8E60-4ECC-B89B-66C1F0DC8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51" y="3227852"/>
            <a:ext cx="974303" cy="15408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44A019-54E0-4CFD-A12E-78E90D230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28" y="3227853"/>
            <a:ext cx="1197497" cy="15408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D6A815-0091-4F1B-9110-296D3B519B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82" y="3227853"/>
            <a:ext cx="1042171" cy="15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F293C14-8F82-4254-91F4-4D28B2F1FD62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赛事流程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33F4B7-4700-4584-A3D3-1DE353BA09DD}"/>
              </a:ext>
            </a:extLst>
          </p:cNvPr>
          <p:cNvSpPr/>
          <p:nvPr/>
        </p:nvSpPr>
        <p:spPr>
          <a:xfrm>
            <a:off x="4035232" y="4578534"/>
            <a:ext cx="1129626" cy="789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赛事类型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29EC41-DD5E-4598-B52C-D9EAD407EECC}"/>
              </a:ext>
            </a:extLst>
          </p:cNvPr>
          <p:cNvSpPr/>
          <p:nvPr/>
        </p:nvSpPr>
        <p:spPr>
          <a:xfrm>
            <a:off x="5963927" y="1554912"/>
            <a:ext cx="1137684" cy="805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文章信息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DD1AB2-F17C-4F1F-BB45-77E2B7A1CDE3}"/>
              </a:ext>
            </a:extLst>
          </p:cNvPr>
          <p:cNvSpPr/>
          <p:nvPr/>
        </p:nvSpPr>
        <p:spPr>
          <a:xfrm>
            <a:off x="5963926" y="4578535"/>
            <a:ext cx="1137684" cy="728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赛事</a:t>
            </a:r>
            <a:endParaRPr lang="en-US" altLang="zh-CN" dirty="0"/>
          </a:p>
          <a:p>
            <a:pPr algn="ctr"/>
            <a:r>
              <a:rPr lang="zh-CN" altLang="en-US" dirty="0"/>
              <a:t>图文详情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05ED912-DF5E-4BE7-9133-1D77C43EDB19}"/>
              </a:ext>
            </a:extLst>
          </p:cNvPr>
          <p:cNvSpPr/>
          <p:nvPr/>
        </p:nvSpPr>
        <p:spPr>
          <a:xfrm>
            <a:off x="7890543" y="302283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赛事</a:t>
            </a:r>
            <a:endParaRPr lang="en-US" altLang="zh-CN" dirty="0"/>
          </a:p>
          <a:p>
            <a:pPr algn="ctr"/>
            <a:r>
              <a:rPr lang="zh-CN" altLang="en-US" dirty="0"/>
              <a:t>专栏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9F54C6D-DA2C-4F4F-A732-EC737D7E3B94}"/>
              </a:ext>
            </a:extLst>
          </p:cNvPr>
          <p:cNvSpPr/>
          <p:nvPr/>
        </p:nvSpPr>
        <p:spPr>
          <a:xfrm>
            <a:off x="2207487" y="501528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成绩</a:t>
            </a:r>
            <a:endParaRPr lang="en-US" altLang="zh-CN" dirty="0"/>
          </a:p>
          <a:p>
            <a:pPr algn="ctr"/>
            <a:r>
              <a:rPr lang="zh-CN" altLang="en-US" dirty="0"/>
              <a:t>信息</a:t>
            </a:r>
          </a:p>
        </p:txBody>
      </p:sp>
      <p:sp>
        <p:nvSpPr>
          <p:cNvPr id="92" name="箭头: 右 91">
            <a:extLst>
              <a:ext uri="{FF2B5EF4-FFF2-40B4-BE49-F238E27FC236}">
                <a16:creationId xmlns:a16="http://schemas.microsoft.com/office/drawing/2014/main" id="{9778F87D-A7B4-4C08-B26A-172552A6E59A}"/>
              </a:ext>
            </a:extLst>
          </p:cNvPr>
          <p:cNvSpPr/>
          <p:nvPr/>
        </p:nvSpPr>
        <p:spPr>
          <a:xfrm rot="10800000">
            <a:off x="3121703" y="3183888"/>
            <a:ext cx="10211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E49BA813-95AD-4BC2-BD14-C14C36A4797B}"/>
              </a:ext>
            </a:extLst>
          </p:cNvPr>
          <p:cNvSpPr/>
          <p:nvPr/>
        </p:nvSpPr>
        <p:spPr>
          <a:xfrm>
            <a:off x="5057059" y="3183888"/>
            <a:ext cx="102114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3D7877B5-04FE-45EC-A624-0000CB70E2F8}"/>
              </a:ext>
            </a:extLst>
          </p:cNvPr>
          <p:cNvSpPr/>
          <p:nvPr/>
        </p:nvSpPr>
        <p:spPr>
          <a:xfrm rot="5400000">
            <a:off x="8115742" y="2541200"/>
            <a:ext cx="5429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E041978A-9FFC-473D-9DE8-C0A9974E344E}"/>
              </a:ext>
            </a:extLst>
          </p:cNvPr>
          <p:cNvSpPr/>
          <p:nvPr/>
        </p:nvSpPr>
        <p:spPr>
          <a:xfrm rot="5400000">
            <a:off x="4256786" y="3992959"/>
            <a:ext cx="68651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维护</a:t>
            </a:r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F6F115C1-1CB0-4713-B2B7-F35A75E52879}"/>
              </a:ext>
            </a:extLst>
          </p:cNvPr>
          <p:cNvSpPr/>
          <p:nvPr/>
        </p:nvSpPr>
        <p:spPr>
          <a:xfrm rot="5400000">
            <a:off x="6224660" y="4015570"/>
            <a:ext cx="6413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维护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6EFE4CE9-FE1C-4C2D-9CA5-E6933D3DF8AB}"/>
              </a:ext>
            </a:extLst>
          </p:cNvPr>
          <p:cNvSpPr/>
          <p:nvPr/>
        </p:nvSpPr>
        <p:spPr>
          <a:xfrm rot="16200000">
            <a:off x="6199684" y="2444072"/>
            <a:ext cx="65183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/>
              <a:t>维护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C925280E-ECB0-4828-98F4-CFFD576E0352}"/>
              </a:ext>
            </a:extLst>
          </p:cNvPr>
          <p:cNvSpPr/>
          <p:nvPr/>
        </p:nvSpPr>
        <p:spPr>
          <a:xfrm rot="10800000">
            <a:off x="7101610" y="1769796"/>
            <a:ext cx="6548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613CDC32-47A1-4544-A4D6-9EB92249319C}"/>
              </a:ext>
            </a:extLst>
          </p:cNvPr>
          <p:cNvSpPr/>
          <p:nvPr/>
        </p:nvSpPr>
        <p:spPr>
          <a:xfrm rot="5400000">
            <a:off x="2103646" y="4218752"/>
            <a:ext cx="11220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录入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5D66C8A-8293-4AF6-98E8-4617DE829AB2}"/>
              </a:ext>
            </a:extLst>
          </p:cNvPr>
          <p:cNvSpPr txBox="1"/>
          <p:nvPr/>
        </p:nvSpPr>
        <p:spPr>
          <a:xfrm>
            <a:off x="5050770" y="32953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5CAEC37-366A-4A48-BB41-A41ED80F9601}"/>
              </a:ext>
            </a:extLst>
          </p:cNvPr>
          <p:cNvSpPr txBox="1"/>
          <p:nvPr/>
        </p:nvSpPr>
        <p:spPr>
          <a:xfrm>
            <a:off x="3336771" y="3295399"/>
            <a:ext cx="74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EE9F9F8-EAA9-49AF-9E51-F7286D7EAE1C}"/>
              </a:ext>
            </a:extLst>
          </p:cNvPr>
          <p:cNvSpPr txBox="1"/>
          <p:nvPr/>
        </p:nvSpPr>
        <p:spPr>
          <a:xfrm>
            <a:off x="7303345" y="18813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查看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A4A5BA7-EAD8-4F9C-90F7-CA70DFFD8F39}"/>
              </a:ext>
            </a:extLst>
          </p:cNvPr>
          <p:cNvSpPr txBox="1"/>
          <p:nvPr/>
        </p:nvSpPr>
        <p:spPr>
          <a:xfrm>
            <a:off x="8210268" y="2486219"/>
            <a:ext cx="353943" cy="371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</a:rPr>
              <a:t>查看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F52EB3E-9055-4791-99A9-969C30CCD9FF}"/>
              </a:ext>
            </a:extLst>
          </p:cNvPr>
          <p:cNvSpPr/>
          <p:nvPr/>
        </p:nvSpPr>
        <p:spPr>
          <a:xfrm>
            <a:off x="7814597" y="4516112"/>
            <a:ext cx="112962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报名信息</a:t>
            </a:r>
            <a:endParaRPr lang="en-US" altLang="zh-CN" dirty="0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04C57BB6-B1C1-4181-ADE7-EE104C0F9490}"/>
              </a:ext>
            </a:extLst>
          </p:cNvPr>
          <p:cNvSpPr/>
          <p:nvPr/>
        </p:nvSpPr>
        <p:spPr>
          <a:xfrm rot="5400000">
            <a:off x="8104556" y="3980298"/>
            <a:ext cx="549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提交</a:t>
            </a: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DC6E8FFA-A170-42A2-A3D3-7A6166753FAA}"/>
              </a:ext>
            </a:extLst>
          </p:cNvPr>
          <p:cNvSpPr/>
          <p:nvPr/>
        </p:nvSpPr>
        <p:spPr>
          <a:xfrm rot="10800000" flipH="1" flipV="1">
            <a:off x="6511399" y="5315431"/>
            <a:ext cx="1180421" cy="90204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结束报名</a:t>
            </a:r>
          </a:p>
        </p:txBody>
      </p:sp>
      <p:sp>
        <p:nvSpPr>
          <p:cNvPr id="39" name="流程图: 决策 38">
            <a:extLst>
              <a:ext uri="{FF2B5EF4-FFF2-40B4-BE49-F238E27FC236}">
                <a16:creationId xmlns:a16="http://schemas.microsoft.com/office/drawing/2014/main" id="{F207D344-2085-4FF1-8012-AFFDA5315336}"/>
              </a:ext>
            </a:extLst>
          </p:cNvPr>
          <p:cNvSpPr/>
          <p:nvPr/>
        </p:nvSpPr>
        <p:spPr>
          <a:xfrm rot="10800000" flipH="1" flipV="1">
            <a:off x="5388333" y="5315429"/>
            <a:ext cx="1180423" cy="90205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结束赛事</a:t>
            </a:r>
          </a:p>
        </p:txBody>
      </p:sp>
      <p:sp>
        <p:nvSpPr>
          <p:cNvPr id="40" name="流程图: 决策 39">
            <a:extLst>
              <a:ext uri="{FF2B5EF4-FFF2-40B4-BE49-F238E27FC236}">
                <a16:creationId xmlns:a16="http://schemas.microsoft.com/office/drawing/2014/main" id="{D578FE15-6A2E-4684-875E-315C123E87BE}"/>
              </a:ext>
            </a:extLst>
          </p:cNvPr>
          <p:cNvSpPr/>
          <p:nvPr/>
        </p:nvSpPr>
        <p:spPr>
          <a:xfrm rot="10800000" flipH="1" flipV="1">
            <a:off x="7789201" y="1584170"/>
            <a:ext cx="1180421" cy="90204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登录</a:t>
            </a:r>
          </a:p>
        </p:txBody>
      </p:sp>
      <p:sp>
        <p:nvSpPr>
          <p:cNvPr id="41" name="流程图: 决策 40">
            <a:extLst>
              <a:ext uri="{FF2B5EF4-FFF2-40B4-BE49-F238E27FC236}">
                <a16:creationId xmlns:a16="http://schemas.microsoft.com/office/drawing/2014/main" id="{86A210C5-FEEE-4036-A783-73A62471EF49}"/>
              </a:ext>
            </a:extLst>
          </p:cNvPr>
          <p:cNvSpPr/>
          <p:nvPr/>
        </p:nvSpPr>
        <p:spPr>
          <a:xfrm rot="10800000" flipH="1" flipV="1">
            <a:off x="8871873" y="664135"/>
            <a:ext cx="1180421" cy="90204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注册</a:t>
            </a:r>
          </a:p>
        </p:txBody>
      </p:sp>
      <p:sp>
        <p:nvSpPr>
          <p:cNvPr id="8" name="箭头: 直角上 7">
            <a:extLst>
              <a:ext uri="{FF2B5EF4-FFF2-40B4-BE49-F238E27FC236}">
                <a16:creationId xmlns:a16="http://schemas.microsoft.com/office/drawing/2014/main" id="{E6C5424C-8BE5-40E3-8A1A-75938A60FBA9}"/>
              </a:ext>
            </a:extLst>
          </p:cNvPr>
          <p:cNvSpPr/>
          <p:nvPr/>
        </p:nvSpPr>
        <p:spPr>
          <a:xfrm rot="10800000">
            <a:off x="8247185" y="1047555"/>
            <a:ext cx="624687" cy="5271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用户">
            <a:extLst>
              <a:ext uri="{FF2B5EF4-FFF2-40B4-BE49-F238E27FC236}">
                <a16:creationId xmlns:a16="http://schemas.microsoft.com/office/drawing/2014/main" id="{5CD9D392-C562-42F3-8C63-A652F1C9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886813"/>
            <a:ext cx="914400" cy="914400"/>
          </a:xfrm>
          <a:prstGeom prst="rect">
            <a:avLst/>
          </a:prstGeom>
        </p:spPr>
      </p:pic>
      <p:pic>
        <p:nvPicPr>
          <p:cNvPr id="9" name="图形 8" descr="男人群">
            <a:extLst>
              <a:ext uri="{FF2B5EF4-FFF2-40B4-BE49-F238E27FC236}">
                <a16:creationId xmlns:a16="http://schemas.microsoft.com/office/drawing/2014/main" id="{3B46A4FF-3827-43DD-A023-78A770B3F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5123" y="2691784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9225E3-CD35-4E27-B64B-1A085B7A5428}"/>
              </a:ext>
            </a:extLst>
          </p:cNvPr>
          <p:cNvSpPr txBox="1"/>
          <p:nvPr/>
        </p:nvSpPr>
        <p:spPr>
          <a:xfrm>
            <a:off x="2227440" y="35371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裁判员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CFD4EB-F13F-4A31-B056-704E9B33C887}"/>
              </a:ext>
            </a:extLst>
          </p:cNvPr>
          <p:cNvSpPr txBox="1"/>
          <p:nvPr/>
        </p:nvSpPr>
        <p:spPr>
          <a:xfrm>
            <a:off x="5819666" y="35550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组委会成员</a:t>
            </a:r>
          </a:p>
        </p:txBody>
      </p:sp>
      <p:pic>
        <p:nvPicPr>
          <p:cNvPr id="13" name="图形 12" descr="管理员">
            <a:extLst>
              <a:ext uri="{FF2B5EF4-FFF2-40B4-BE49-F238E27FC236}">
                <a16:creationId xmlns:a16="http://schemas.microsoft.com/office/drawing/2014/main" id="{829CA1C4-8621-4587-93C1-942D98040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1743" y="2778273"/>
            <a:ext cx="914400" cy="902328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F846E1FE-DBB2-4793-A2D1-C7A3FE1DF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4883" y="1500492"/>
            <a:ext cx="914400" cy="9144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C969B43F-932C-4532-B003-34CD40A52329}"/>
              </a:ext>
            </a:extLst>
          </p:cNvPr>
          <p:cNvSpPr txBox="1"/>
          <p:nvPr/>
        </p:nvSpPr>
        <p:spPr>
          <a:xfrm>
            <a:off x="4149119" y="35452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ED97F39-63C4-4251-B5FE-A59A4763E930}"/>
              </a:ext>
            </a:extLst>
          </p:cNvPr>
          <p:cNvSpPr txBox="1"/>
          <p:nvPr/>
        </p:nvSpPr>
        <p:spPr>
          <a:xfrm>
            <a:off x="9113269" y="23604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</p:spTree>
    <p:extLst>
      <p:ext uri="{BB962C8B-B14F-4D97-AF65-F5344CB8AC3E}">
        <p14:creationId xmlns:p14="http://schemas.microsoft.com/office/powerpoint/2010/main" val="44445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C3B1AC5F-0D08-403D-8924-0C5F512648F5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数据库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ER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图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A55378B-C252-430F-9735-C638E3B9FB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19" y="1329243"/>
            <a:ext cx="9194917" cy="5202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E335E6-CD3A-40E9-BE3F-FE2DE33E72DE}"/>
              </a:ext>
            </a:extLst>
          </p:cNvPr>
          <p:cNvSpPr txBox="1"/>
          <p:nvPr/>
        </p:nvSpPr>
        <p:spPr>
          <a:xfrm>
            <a:off x="3121006" y="13292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赛事文章信息表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58F330-48FC-416C-A7E4-CE3109F19999}"/>
              </a:ext>
            </a:extLst>
          </p:cNvPr>
          <p:cNvSpPr txBox="1"/>
          <p:nvPr/>
        </p:nvSpPr>
        <p:spPr>
          <a:xfrm flipH="1">
            <a:off x="5333130" y="1698575"/>
            <a:ext cx="23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数据备份日志信息表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CB82EC-0C00-49C3-AEE7-AA0DF9FA8EC1}"/>
              </a:ext>
            </a:extLst>
          </p:cNvPr>
          <p:cNvSpPr txBox="1"/>
          <p:nvPr/>
        </p:nvSpPr>
        <p:spPr>
          <a:xfrm>
            <a:off x="7068804" y="2160240"/>
            <a:ext cx="181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体育赛事信息表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F728B5-A17D-409E-A80E-B38B3BEF34A4}"/>
              </a:ext>
            </a:extLst>
          </p:cNvPr>
          <p:cNvSpPr txBox="1"/>
          <p:nvPr/>
        </p:nvSpPr>
        <p:spPr>
          <a:xfrm>
            <a:off x="9202591" y="4927903"/>
            <a:ext cx="229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体育赛事成绩信息表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53084E-AFC4-46DF-B57F-6D1745004B23}"/>
              </a:ext>
            </a:extLst>
          </p:cNvPr>
          <p:cNvSpPr txBox="1"/>
          <p:nvPr/>
        </p:nvSpPr>
        <p:spPr>
          <a:xfrm flipH="1">
            <a:off x="6000270" y="5787550"/>
            <a:ext cx="228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体育赛事报名信息表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C319D7-DA30-41DE-B11E-A88EBA1987CF}"/>
              </a:ext>
            </a:extLst>
          </p:cNvPr>
          <p:cNvSpPr txBox="1"/>
          <p:nvPr/>
        </p:nvSpPr>
        <p:spPr>
          <a:xfrm>
            <a:off x="3947799" y="5302710"/>
            <a:ext cx="228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体育赛事类型信息表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556D12-CEEC-4EE3-A6A6-4D3C9CA519B2}"/>
              </a:ext>
            </a:extLst>
          </p:cNvPr>
          <p:cNvSpPr txBox="1"/>
          <p:nvPr/>
        </p:nvSpPr>
        <p:spPr>
          <a:xfrm flipH="1">
            <a:off x="2690361" y="6477717"/>
            <a:ext cx="32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系统设置信息表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0F4CDC-060A-4626-8D9B-43782F04A9E9}"/>
              </a:ext>
            </a:extLst>
          </p:cNvPr>
          <p:cNvSpPr txBox="1"/>
          <p:nvPr/>
        </p:nvSpPr>
        <p:spPr>
          <a:xfrm flipH="1">
            <a:off x="9934379" y="2202544"/>
            <a:ext cx="196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赛事会员信息表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D32707-84D2-472C-83A4-034E958934F1}"/>
              </a:ext>
            </a:extLst>
          </p:cNvPr>
          <p:cNvSpPr txBox="1"/>
          <p:nvPr/>
        </p:nvSpPr>
        <p:spPr>
          <a:xfrm>
            <a:off x="1848045" y="4580473"/>
            <a:ext cx="25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赛事人员信息表</a:t>
            </a:r>
          </a:p>
        </p:txBody>
      </p:sp>
    </p:spTree>
    <p:extLst>
      <p:ext uri="{BB962C8B-B14F-4D97-AF65-F5344CB8AC3E}">
        <p14:creationId xmlns:p14="http://schemas.microsoft.com/office/powerpoint/2010/main" val="49756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FCEC5735-54E2-437D-9C0B-15CCBF5ED8EC}"/>
              </a:ext>
            </a:extLst>
          </p:cNvPr>
          <p:cNvSpPr txBox="1"/>
          <p:nvPr/>
        </p:nvSpPr>
        <p:spPr>
          <a:xfrm>
            <a:off x="1806897" y="867578"/>
            <a:ext cx="349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管理员功能模块展示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0A1EF9-32CA-4DD1-8F2C-F8BB1E92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06" y="1329242"/>
            <a:ext cx="9078296" cy="50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70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12EAD1A-832A-44A4-95E7-D7189A45ED68"/>
  <p:tag name="ISPRING_SCORM_RATE_SLIDES" val="1"/>
  <p:tag name="ISPRINGONLINEFOLDERID" val="0"/>
  <p:tag name="ISPRINGONLINEFOLDERPATH" val="Content List"/>
  <p:tag name="ISPRINGCLOUDFOLDERID" val="0"/>
  <p:tag name="ISPRING_PLAYERS_CUSTOMIZATION" val="UEsDBBQAAgAIADy6r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uqx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y6rE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PLqs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PLqs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Lqs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PLqs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PLqs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PbqsSC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PbqsSHBr3rpLAAAAagAAABsAAAB1bml2ZXJzYWwvdW5pdmVyc2FsLnBuZy54bWyzsa/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/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+/sCAACwCAAAFAAAAAAAAAABAAAAAAC9EQAAdW5pdmVyc2FsL3BsYXllci54bWxQSwECAAAUAAIACAA8uqxIsIcj9GwBAAD3AgAAKQAAAAAAAAABAAAAAADqFAAAdW5pdmVyc2FsL3NraW5fY3VzdG9taXphdGlvbl9zZXR0aW5ncy54bWxQSwECAAAUAAIACAA9uqxIJOD/F8QMAABjGQAAFwAAAAAAAAAAAAAAAACdFgAAdW5pdmVyc2FsL3VuaXZlcnNhbC5wbmdQSwECAAAUAAIACAA9uqxIcGveuksAAABqAAAAGwAAAAAAAAABAAAAAACWIwAAdW5pdmVyc2FsL3VuaXZlcnNhbC5wbmcueG1sUEsFBgAAAAALAAsASQMAABokAAAAAA==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PATH" val="Repository"/>
  <p:tag name="ISPRING_PRESENTATION_TITLE" val="www.33ppt.com"/>
</p:tagLst>
</file>

<file path=ppt/theme/theme1.xml><?xml version="1.0" encoding="utf-8"?>
<a:theme xmlns:a="http://schemas.openxmlformats.org/drawingml/2006/main" name="www.33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583</Words>
  <Application>Microsoft Office PowerPoint</Application>
  <PresentationFormat>宽屏</PresentationFormat>
  <Paragraphs>127</Paragraphs>
  <Slides>17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 Unicode MS</vt:lpstr>
      <vt:lpstr>等线</vt:lpstr>
      <vt:lpstr>黑体</vt:lpstr>
      <vt:lpstr>微软雅黑</vt:lpstr>
      <vt:lpstr>Arial</vt:lpstr>
      <vt:lpstr>Calibri</vt:lpstr>
      <vt:lpstr>Calibri Light</vt:lpstr>
      <vt:lpstr>Times New Roman</vt:lpstr>
      <vt:lpstr>www.33ppt.com 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Chase</dc:creator>
  <cp:lastModifiedBy>Chase</cp:lastModifiedBy>
  <cp:revision>53</cp:revision>
  <dcterms:created xsi:type="dcterms:W3CDTF">2014-06-18T03:33:50Z</dcterms:created>
  <dcterms:modified xsi:type="dcterms:W3CDTF">2021-05-22T14:19:31Z</dcterms:modified>
</cp:coreProperties>
</file>